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85" r:id="rId2"/>
    <p:sldId id="315" r:id="rId3"/>
    <p:sldId id="316" r:id="rId4"/>
    <p:sldId id="317" r:id="rId5"/>
    <p:sldId id="321" r:id="rId6"/>
    <p:sldId id="325" r:id="rId7"/>
    <p:sldId id="326" r:id="rId8"/>
    <p:sldId id="328" r:id="rId9"/>
    <p:sldId id="327" r:id="rId10"/>
    <p:sldId id="334" r:id="rId11"/>
    <p:sldId id="323" r:id="rId12"/>
    <p:sldId id="332" r:id="rId13"/>
    <p:sldId id="333" r:id="rId14"/>
    <p:sldId id="337" r:id="rId15"/>
    <p:sldId id="329" r:id="rId16"/>
    <p:sldId id="322" r:id="rId17"/>
    <p:sldId id="324" r:id="rId18"/>
    <p:sldId id="319" r:id="rId19"/>
    <p:sldId id="318" r:id="rId20"/>
    <p:sldId id="330" r:id="rId21"/>
    <p:sldId id="331" r:id="rId22"/>
    <p:sldId id="335" r:id="rId23"/>
    <p:sldId id="336" r:id="rId24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81F"/>
    <a:srgbClr val="000000"/>
    <a:srgbClr val="FFFFFF"/>
    <a:srgbClr val="CC3300"/>
    <a:srgbClr val="E0E4D0"/>
    <a:srgbClr val="FF3300"/>
    <a:srgbClr val="9900FF"/>
    <a:srgbClr val="FC1CF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4" autoAdjust="0"/>
    <p:restoredTop sz="92115" autoAdjust="0"/>
  </p:normalViewPr>
  <p:slideViewPr>
    <p:cSldViewPr>
      <p:cViewPr varScale="1">
        <p:scale>
          <a:sx n="61" d="100"/>
          <a:sy n="61" d="100"/>
        </p:scale>
        <p:origin x="-1296" y="-84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BAE87EA-CADD-4184-A178-FA4A112D785F}" type="slidenum">
              <a:rPr lang="en-US" altLang="zh-CN"/>
              <a:pPr/>
              <a:t>‹#›</a:t>
            </a:fld>
            <a:endParaRPr lang="en-US"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87EA-CADD-4184-A178-FA4A112D785F}" type="slidenum">
              <a:rPr lang="en-US" altLang="zh-CN" smtClean="0"/>
              <a:pPr/>
              <a:t>1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87EA-CADD-4184-A178-FA4A112D785F}" type="slidenum">
              <a:rPr lang="en-US" altLang="zh-CN" smtClean="0"/>
              <a:pPr/>
              <a:t>5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87EA-CADD-4184-A178-FA4A112D785F}" type="slidenum">
              <a:rPr lang="en-US" altLang="zh-CN" smtClean="0"/>
              <a:pPr/>
              <a:t>7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四大天王：守護四王天，六欲天最底層。東方持國天王，身白，持琵琶。南方增長天王，身青，持寶劍。西方廣目天王，身紅，手繞龍。北方多聞天王，身綠，右手持傘，左手持銀鼠。四大天王有八大將，首位是韋陀，常出現與中國寺院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87EA-CADD-4184-A178-FA4A112D785F}" type="slidenum">
              <a:rPr lang="en-US" altLang="zh-CN" smtClean="0"/>
              <a:pPr/>
              <a:t>11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四大天王：守護四王天，六欲天最底層。東方持國天王，身白，持琵琶。南方增長天王，身青，持寶劍。西方廣目天王，身紅，手繞龍。北方多聞天王，身綠，右手持傘，左手持銀鼠。四大天王有八大將，首位是韋陀，常出現與中國寺院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87EA-CADD-4184-A178-FA4A112D785F}" type="slidenum">
              <a:rPr lang="en-US" altLang="zh-CN" smtClean="0"/>
              <a:pPr/>
              <a:t>12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四大天王：守護四王天，六欲天最底層。東方持國天王，身白，持琵琶。南方增長天王，身青，持寶劍。西方廣目天王，身紅，手繞龍。北方多聞天王，身綠，右手持傘，左手持銀鼠。四大天王有八大將，首位是韋陀，常出現與中國寺院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87EA-CADD-4184-A178-FA4A112D785F}" type="slidenum">
              <a:rPr lang="en-US" altLang="zh-CN" smtClean="0"/>
              <a:pPr/>
              <a:t>13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87EA-CADD-4184-A178-FA4A112D785F}" type="slidenum">
              <a:rPr lang="en-US" altLang="zh-CN" smtClean="0"/>
              <a:pPr/>
              <a:t>14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3" descr="图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25" y="-225425"/>
            <a:ext cx="9750425" cy="731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eaLnBrk="0" hangingPunct="0">
              <a:defRPr sz="1400" b="0">
                <a:latin typeface="Arial" pitchFamily="34" charset="0"/>
              </a:defRPr>
            </a:lvl1pPr>
          </a:lstStyle>
          <a:p>
            <a:fld id="{0B2F18E3-2044-4681-A410-F939162D303B}" type="datetimeFigureOut">
              <a:rPr lang="en-US"/>
              <a:pPr/>
              <a:t>5/25/2013</a:t>
            </a:fld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35600" y="1628775"/>
            <a:ext cx="784225" cy="4032250"/>
          </a:xfrm>
        </p:spPr>
        <p:txBody>
          <a:bodyPr vert="eaVert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单击此处编辑母版副标题样式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eaLnBrk="0" hangingPunct="0">
              <a:defRPr sz="1400">
                <a:latin typeface="Arial" pitchFamily="34" charset="0"/>
              </a:defRPr>
            </a:lvl1pPr>
          </a:lstStyle>
          <a:p>
            <a:fld id="{F79EA2ED-D513-4365-839D-3F2372C974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516688" y="765175"/>
            <a:ext cx="935037" cy="4897438"/>
          </a:xfrm>
        </p:spPr>
        <p:txBody>
          <a:bodyPr vert="eaVert"/>
          <a:lstStyle>
            <a:lvl1pPr algn="ctr">
              <a:defRPr sz="2800"/>
            </a:lvl1pPr>
          </a:lstStyle>
          <a:p>
            <a:r>
              <a:rPr lang="en-US"/>
              <a:t>单击此处编辑母版标题样式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endParaRPr lang="en-US"/>
          </a:p>
        </p:txBody>
      </p:sp>
      <p:pic>
        <p:nvPicPr>
          <p:cNvPr id="2056" name="图片 8" descr="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17863" y="1285875"/>
            <a:ext cx="12207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图片 9" descr="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25638" y="1500188"/>
            <a:ext cx="17145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图片 10" descr="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97075" y="857250"/>
            <a:ext cx="72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13873E-6 C 0.09028 -0.04994 0.17136 -0.08324 0.29948 -0.03052 C 0.29948 -0.03029 0.38056 0.03329 0.51111 0.03884 C 0.62847 0.03607 0.74167 -0.03075 0.74167 -0.03052 C 0.79688 -0.0474 0.81858 -0.03607 0.84532 -0.00532 " pathEditMode="relative" rAng="0" ptsTypes="fffff">
                                      <p:cBhvr>
                                        <p:cTn id="6" dur="18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23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81503E-6 C 0.09375 -0.04994 0.179 -0.08323 0.31216 -0.03052 C 0.31216 -0.03029 0.39636 0.0333 0.5323 0.03885 C 0.65452 0.03607 0.77223 -0.03075 0.77223 -0.03052 C 0.82986 -0.0474 0.85226 -0.03607 0.87986 -0.00531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40" y="-2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7 -3.98844E-6 C 0.09288 -0.04994 0.17674 -0.08323 0.30799 -0.03052 C 0.30799 -0.03029 0.39115 0.0333 0.52517 0.03885 C 0.64583 0.03607 0.76198 -0.03075 0.76198 -0.03052 C 0.81892 -0.04739 0.84097 -0.03607 0.8684 -0.00531 " pathEditMode="relative" rAng="0" ptsTypes="fffff">
                                      <p:cBhvr>
                                        <p:cTn id="11" dur="17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34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DE0F88-4A8E-4060-BC0A-30897C889A32}" type="slidenum">
              <a:rPr lang="en-US" altLang="zh-CN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C8B8A-399D-4002-BB35-DB17DC3103C7}" type="slidenum">
              <a:rPr lang="en-US" altLang="zh-CN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9D211D-B1E9-4231-91E6-2E4D5BB1EE70}" type="slidenum">
              <a:rPr lang="en-US" altLang="zh-CN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60FF99-26A8-41D8-A2F0-FC36E5887BBD}" type="slidenum">
              <a:rPr lang="en-US" altLang="zh-CN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A43A73-F5C0-49F0-8327-55160B39F8A9}" type="slidenum">
              <a:rPr lang="en-US" altLang="zh-CN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EDA44E-DF07-49EA-9334-276132C65D2C}" type="slidenum">
              <a:rPr lang="en-US" altLang="zh-CN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F80089-5C50-40B5-B1CF-1178DB799922}" type="slidenum">
              <a:rPr lang="en-US" altLang="zh-CN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A4AEDF-DD14-47AD-8205-A138B845A480}" type="slidenum">
              <a:rPr lang="en-US" altLang="zh-CN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267E87-35C7-42E0-B979-43BD151DA904}" type="slidenum">
              <a:rPr lang="en-US" altLang="zh-CN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295823-DB2E-4E8B-903F-8B55A6F52B5F}" type="slidenum">
              <a:rPr lang="en-US" altLang="zh-CN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2" descr="图片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01625" y="-225425"/>
            <a:ext cx="9750425" cy="731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14800" y="64484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  <a:ea typeface="宋体" pitchFamily="2" charset="-122"/>
              </a:defRPr>
            </a:lvl1pPr>
          </a:lstStyle>
          <a:p>
            <a:endParaRPr lang="zh-CN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484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  <a:ea typeface="宋体" pitchFamily="2" charset="-122"/>
              </a:defRPr>
            </a:lvl1pPr>
          </a:lstStyle>
          <a:p>
            <a:fld id="{CFC11CD7-39DA-4A36-8477-81E0E67C41B0}" type="slidenum">
              <a:rPr lang="en-US" altLang="zh-CN"/>
              <a:pPr/>
              <a:t>‹#›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1031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4484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latin typeface="Verdana" pitchFamily="34" charset="0"/>
          <a:ea typeface="隶书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latin typeface="Verdana" pitchFamily="34" charset="0"/>
          <a:ea typeface="隶书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latin typeface="Verdana" pitchFamily="34" charset="0"/>
          <a:ea typeface="隶书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latin typeface="Verdana" pitchFamily="34" charset="0"/>
          <a:ea typeface="隶书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latin typeface="Verdana" pitchFamily="34" charset="0"/>
          <a:ea typeface="隶书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latin typeface="Verdana" pitchFamily="34" charset="0"/>
          <a:ea typeface="隶书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latin typeface="Verdana" pitchFamily="34" charset="0"/>
          <a:ea typeface="隶书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latin typeface="Verdana" pitchFamily="34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5400" dirty="0" smtClean="0">
                <a:solidFill>
                  <a:schemeClr val="tx2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佛經導引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4953" y="1484784"/>
            <a:ext cx="1169551" cy="48245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</a:rPr>
              <a:t>一切有為法，如夢幻泡影，如露亦如電，應作如是觀。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六識</a:t>
            </a:r>
            <a:endParaRPr lang="en-US" sz="5400" dirty="0"/>
          </a:p>
        </p:txBody>
      </p:sp>
      <p:pic>
        <p:nvPicPr>
          <p:cNvPr id="6" name="Picture 5" descr="IMG_1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41786"/>
            <a:ext cx="7920880" cy="59162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六道輪迴</a:t>
            </a:r>
            <a:endParaRPr lang="en-US" sz="5400" dirty="0"/>
          </a:p>
        </p:txBody>
      </p:sp>
      <p:pic>
        <p:nvPicPr>
          <p:cNvPr id="3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170080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170080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天：受人間上勝秒果報之所。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2564904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256490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人：人類之所。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342900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9632" y="342900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阿修羅：大力神所生，因嗔心而好鬥。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422108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5085184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590867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59632" y="429309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畜生：禽獸之所生。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508518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鬼：恐懼多畏，食人間遺棄而活。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59492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地獄：惡人受苦之處。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四大天王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340768"/>
            <a:ext cx="3600400" cy="479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40769"/>
            <a:ext cx="3600400" cy="477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11560" y="61653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東方持國天王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61653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南方增長天王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四大天王</a:t>
            </a:r>
            <a:endParaRPr lang="en-U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70045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355559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609329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西方廣目天王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609329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北方多聞天王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偽四</a:t>
            </a:r>
            <a:r>
              <a:rPr lang="zh-CN" altLang="en-US" sz="5400" dirty="0" smtClean="0"/>
              <a:t>大天王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4194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3816424" cy="502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滅諦</a:t>
            </a:r>
            <a:endParaRPr lang="en-US" sz="5400" dirty="0"/>
          </a:p>
        </p:txBody>
      </p:sp>
      <p:pic>
        <p:nvPicPr>
          <p:cNvPr id="3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170080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314096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人生苦難滅寂、解脫。滅煩惱、生死因果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306896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170080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涅槃、圓寂、滅度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4365104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9632" y="436510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佛教最終目標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9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558924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59632" y="55892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本來面目即是涅槃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（大乘空宗，打破此岸、彼岸的鴻溝）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道諦</a:t>
            </a:r>
            <a:r>
              <a:rPr lang="zh-CN" altLang="en-US" sz="4000" b="0" dirty="0" smtClean="0"/>
              <a:t>（戒定</a:t>
            </a:r>
            <a:r>
              <a:rPr lang="zh-CN" altLang="en-US" sz="4000" b="0" dirty="0" smtClean="0"/>
              <a:t>慧</a:t>
            </a:r>
            <a:r>
              <a:rPr lang="en-US" altLang="zh-CN" sz="4000" b="0" dirty="0" smtClean="0"/>
              <a:t>——</a:t>
            </a:r>
            <a:r>
              <a:rPr lang="zh-CN" altLang="en-US" sz="4000" b="0" dirty="0" smtClean="0"/>
              <a:t>修行方法）</a:t>
            </a:r>
            <a:endParaRPr lang="en-US" sz="5400" b="0" dirty="0"/>
          </a:p>
        </p:txBody>
      </p:sp>
      <p:pic>
        <p:nvPicPr>
          <p:cNvPr id="3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170080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170080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八正道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（正見、正思維、正語、正業、正命、正精進、正念、正定）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306896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306896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七科三十七道品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4437112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9632" y="443711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四攝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（佈施、愛語、利行、同事）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9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566124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59632" y="57332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六度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（佈施、持戒、忍辱、精進、禪定、涅槃）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六度</a:t>
            </a:r>
            <a:r>
              <a:rPr lang="zh-CN" altLang="en-US" sz="4000" b="0" dirty="0" smtClean="0"/>
              <a:t>（自利利他）</a:t>
            </a:r>
            <a:endParaRPr lang="en-US" sz="5400" b="0" dirty="0"/>
          </a:p>
        </p:txBody>
      </p:sp>
      <p:pic>
        <p:nvPicPr>
          <p:cNvPr id="3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170080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170080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佈施：財佈施、法佈施、無畏佈施。斷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貪</a:t>
            </a:r>
            <a:endParaRPr lang="en-US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2564904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256490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持戒：嚴守戒律。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342900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9632" y="342900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忍辱：忠於信仰，利眾生，安於苦難。斷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嗔</a:t>
            </a:r>
            <a:endParaRPr lang="en-US" altLang="zh-CN" sz="32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422108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5085184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590867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59632" y="429309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精進：身心修持，修學不厭。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508518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禪定：心無雜念，不為俗物迷惑顛倒。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594928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般若：破除無明，令諸煩惱不得自在。斷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癡</a:t>
            </a:r>
            <a:endParaRPr lang="en-US" altLang="en-US" sz="32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空宗</a:t>
            </a:r>
            <a:r>
              <a:rPr lang="zh-CN" altLang="en-US" sz="2800" dirty="0" smtClean="0"/>
              <a:t>   </a:t>
            </a:r>
            <a:r>
              <a:rPr lang="zh-CN" altLang="en-US" sz="5400" dirty="0" smtClean="0"/>
              <a:t>有宗</a:t>
            </a:r>
            <a:r>
              <a:rPr lang="zh-CN" altLang="en-US" sz="4000" b="0" dirty="0" smtClean="0"/>
              <a:t>（大乘）</a:t>
            </a:r>
            <a:endParaRPr lang="en-US" sz="5400" b="0" dirty="0"/>
          </a:p>
        </p:txBody>
      </p:sp>
      <p:pic>
        <p:nvPicPr>
          <p:cNvPr id="3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170080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170080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空宗：一切皆空，緣起性空。雖說客觀世界之有，但皆為假合。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3284984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328498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有宗：有則說有，無則說無。抗空宗所起，承認“識”的存在，承認“體”“物”之有。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5373216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640" y="544522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調和之說：從“有”入而證“空”。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小乘  大乘</a:t>
            </a:r>
            <a:endParaRPr lang="en-US" sz="5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7545" y="1556792"/>
          <a:ext cx="7704855" cy="4536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4968"/>
                <a:gridCol w="2679949"/>
                <a:gridCol w="3349938"/>
              </a:tblGrid>
              <a:tr h="791304">
                <a:tc>
                  <a:txBody>
                    <a:bodyPr/>
                    <a:lstStyle/>
                    <a:p>
                      <a:endParaRPr lang="en-US" sz="360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latin typeface="华文楷体" pitchFamily="2" charset="-122"/>
                          <a:ea typeface="华文楷体" pitchFamily="2" charset="-122"/>
                        </a:rPr>
                        <a:t>小乘</a:t>
                      </a:r>
                      <a:endParaRPr lang="en-US" sz="36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latin typeface="华文楷体" pitchFamily="2" charset="-122"/>
                          <a:ea typeface="华文楷体" pitchFamily="2" charset="-122"/>
                        </a:rPr>
                        <a:t>大乘</a:t>
                      </a:r>
                      <a:endParaRPr lang="en-US" sz="36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</a:tr>
              <a:tr h="108129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 smtClean="0">
                          <a:latin typeface="华文楷体" pitchFamily="2" charset="-122"/>
                          <a:ea typeface="华文楷体" pitchFamily="2" charset="-122"/>
                        </a:rPr>
                        <a:t>佛</a:t>
                      </a:r>
                      <a:endParaRPr lang="en-US" sz="28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dirty="0" smtClean="0">
                          <a:latin typeface="华文楷体" pitchFamily="2" charset="-122"/>
                          <a:ea typeface="华文楷体" pitchFamily="2" charset="-122"/>
                        </a:rPr>
                        <a:t>釋迦摩尼佛</a:t>
                      </a:r>
                      <a:endParaRPr lang="en-US" altLang="zh-CN" sz="2800" dirty="0" smtClean="0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algn="l"/>
                      <a:r>
                        <a:rPr lang="zh-CN" altLang="en-US" sz="2800" dirty="0" smtClean="0">
                          <a:latin typeface="华文楷体" pitchFamily="2" charset="-122"/>
                          <a:ea typeface="华文楷体" pitchFamily="2" charset="-122"/>
                        </a:rPr>
                        <a:t>覺者、教主</a:t>
                      </a:r>
                      <a:endParaRPr lang="en-US" sz="280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dirty="0" smtClean="0">
                          <a:latin typeface="华文楷体" pitchFamily="2" charset="-122"/>
                          <a:ea typeface="华文楷体" pitchFamily="2" charset="-122"/>
                        </a:rPr>
                        <a:t>諸佛</a:t>
                      </a:r>
                      <a:endParaRPr lang="en-US" altLang="zh-CN" sz="2800" dirty="0" smtClean="0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algn="l"/>
                      <a:r>
                        <a:rPr lang="zh-CN" altLang="en-US" sz="2800" dirty="0" smtClean="0">
                          <a:latin typeface="华文楷体" pitchFamily="2" charset="-122"/>
                          <a:ea typeface="华文楷体" pitchFamily="2" charset="-122"/>
                        </a:rPr>
                        <a:t>神格化</a:t>
                      </a:r>
                      <a:endParaRPr lang="en-US" sz="280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</a:tr>
              <a:tr h="108129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 smtClean="0">
                          <a:latin typeface="华文楷体" pitchFamily="2" charset="-122"/>
                          <a:ea typeface="华文楷体" pitchFamily="2" charset="-122"/>
                        </a:rPr>
                        <a:t>目標</a:t>
                      </a:r>
                      <a:endParaRPr lang="en-US" sz="28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dirty="0" smtClean="0">
                          <a:latin typeface="华文楷体" pitchFamily="2" charset="-122"/>
                          <a:ea typeface="华文楷体" pitchFamily="2" charset="-122"/>
                        </a:rPr>
                        <a:t>阿羅漢：自斷煩惱，自身解脫</a:t>
                      </a:r>
                      <a:endParaRPr lang="en-US" sz="280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dirty="0" smtClean="0">
                          <a:latin typeface="华文楷体" pitchFamily="2" charset="-122"/>
                          <a:ea typeface="华文楷体" pitchFamily="2" charset="-122"/>
                        </a:rPr>
                        <a:t>菩薩：上證佛法，下度眾生</a:t>
                      </a:r>
                      <a:endParaRPr lang="en-US" sz="280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</a:tr>
              <a:tr h="79130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 smtClean="0">
                          <a:latin typeface="华文楷体" pitchFamily="2" charset="-122"/>
                          <a:ea typeface="华文楷体" pitchFamily="2" charset="-122"/>
                        </a:rPr>
                        <a:t>方法</a:t>
                      </a:r>
                      <a:endParaRPr lang="en-US" sz="28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dirty="0" smtClean="0">
                          <a:latin typeface="华文楷体" pitchFamily="2" charset="-122"/>
                          <a:ea typeface="华文楷体" pitchFamily="2" charset="-122"/>
                        </a:rPr>
                        <a:t>出家苦行</a:t>
                      </a:r>
                      <a:endParaRPr lang="en-US" sz="280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dirty="0" smtClean="0">
                          <a:latin typeface="华文楷体" pitchFamily="2" charset="-122"/>
                          <a:ea typeface="华文楷体" pitchFamily="2" charset="-122"/>
                        </a:rPr>
                        <a:t>形式靈活</a:t>
                      </a:r>
                      <a:endParaRPr lang="en-US" sz="280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</a:tr>
              <a:tr h="79130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 smtClean="0">
                          <a:latin typeface="华文楷体" pitchFamily="2" charset="-122"/>
                          <a:ea typeface="华文楷体" pitchFamily="2" charset="-122"/>
                        </a:rPr>
                        <a:t>理論</a:t>
                      </a:r>
                      <a:endParaRPr lang="en-US" sz="28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dirty="0" smtClean="0">
                          <a:latin typeface="华文楷体" pitchFamily="2" charset="-122"/>
                          <a:ea typeface="华文楷体" pitchFamily="2" charset="-122"/>
                        </a:rPr>
                        <a:t>人空法有</a:t>
                      </a:r>
                      <a:endParaRPr lang="en-US" sz="280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dirty="0" smtClean="0">
                          <a:latin typeface="华文楷体" pitchFamily="2" charset="-122"/>
                          <a:ea typeface="华文楷体" pitchFamily="2" charset="-122"/>
                        </a:rPr>
                        <a:t>人法皆空</a:t>
                      </a:r>
                      <a:endParaRPr lang="en-US" sz="280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7" name="Picture 27" descr="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251520" y="1700808"/>
            <a:ext cx="792162" cy="949325"/>
          </a:xfrm>
          <a:noFill/>
          <a:ln/>
        </p:spPr>
      </p:pic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323528" y="260648"/>
            <a:ext cx="1429544" cy="917922"/>
          </a:xfrm>
        </p:spPr>
        <p:txBody>
          <a:bodyPr/>
          <a:lstStyle/>
          <a:p>
            <a:r>
              <a:rPr lang="zh-CN" altLang="en-US" sz="5400" dirty="0" smtClean="0">
                <a:latin typeface="+mn-ea"/>
                <a:ea typeface="+mn-ea"/>
              </a:rPr>
              <a:t>佛</a:t>
            </a:r>
            <a:endParaRPr lang="en-US" sz="5400" dirty="0">
              <a:latin typeface="+mn-ea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59632" y="170080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佛陀，覺者。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8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278092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1259632" y="285293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三世諸佛：燃燈佛，釋迦牟尼佛，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pPr algn="l"/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                     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彌勒佛</a:t>
            </a:r>
            <a:endParaRPr lang="en-US" sz="20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佛經中思想</a:t>
            </a:r>
            <a:r>
              <a:rPr lang="zh-CN" altLang="en-US" sz="5400" dirty="0" smtClean="0"/>
              <a:t>矛盾</a:t>
            </a:r>
            <a:endParaRPr lang="en-US" sz="5400" dirty="0"/>
          </a:p>
        </p:txBody>
      </p:sp>
      <p:pic>
        <p:nvPicPr>
          <p:cNvPr id="3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170080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170080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無我 </a:t>
            </a:r>
            <a:r>
              <a:rPr lang="en-US" altLang="zh-CN" sz="3200" dirty="0" err="1" smtClean="0">
                <a:latin typeface="华文楷体" pitchFamily="2" charset="-122"/>
                <a:ea typeface="华文楷体" pitchFamily="2" charset="-122"/>
              </a:rPr>
              <a:t>v.s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. 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輪迴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3212976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321297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無主宰 </a:t>
            </a:r>
            <a:r>
              <a:rPr lang="en-US" altLang="zh-CN" sz="3200" dirty="0" err="1" smtClean="0">
                <a:latin typeface="华文楷体" pitchFamily="2" charset="-122"/>
                <a:ea typeface="华文楷体" pitchFamily="2" charset="-122"/>
              </a:rPr>
              <a:t>v.s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. 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輪迴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4797152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9632" y="486916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無常 </a:t>
            </a:r>
            <a:r>
              <a:rPr lang="en-US" altLang="zh-CN" sz="3200" dirty="0" err="1" smtClean="0">
                <a:latin typeface="华文楷体" pitchFamily="2" charset="-122"/>
                <a:ea typeface="华文楷体" pitchFamily="2" charset="-122"/>
              </a:rPr>
              <a:t>v.s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. 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福報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60232" y="1124744"/>
            <a:ext cx="1292662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 smtClean="0"/>
              <a:t>一切有為法，如夢幻泡影。如露亦如電，應作如是觀。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04664"/>
            <a:ext cx="1292662" cy="5040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3600" dirty="0" smtClean="0"/>
              <a:t>色即是空，空即是色，受想行識亦複如是。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1412776"/>
            <a:ext cx="1292662" cy="5040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3600" dirty="0" smtClean="0"/>
              <a:t>如來所說法，皆不可取、不可說、非法、非非法。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548680"/>
            <a:ext cx="1292662" cy="52565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3600" dirty="0" smtClean="0"/>
              <a:t>菩提本無樹，明鏡亦非臺。</a:t>
            </a:r>
            <a:endParaRPr lang="en-US" altLang="zh-CN" sz="3600" dirty="0" smtClean="0"/>
          </a:p>
          <a:p>
            <a:pPr algn="l"/>
            <a:r>
              <a:rPr lang="zh-CN" altLang="en-US" sz="3600" dirty="0" smtClean="0"/>
              <a:t>本來無一物，何處惹塵埃。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3600" dirty="0" smtClean="0"/>
              <a:t>觀自在菩薩，行深般若波羅蜜多時，照見</a:t>
            </a:r>
            <a:r>
              <a:rPr lang="zh-TW" altLang="en-US" sz="3600" dirty="0" smtClean="0">
                <a:solidFill>
                  <a:srgbClr val="FF0000"/>
                </a:solidFill>
              </a:rPr>
              <a:t>五蘊</a:t>
            </a:r>
            <a:r>
              <a:rPr lang="zh-TW" altLang="en-US" sz="3600" dirty="0" smtClean="0"/>
              <a:t>皆</a:t>
            </a:r>
            <a:r>
              <a:rPr lang="zh-TW" altLang="en-US" sz="3600" dirty="0" smtClean="0">
                <a:solidFill>
                  <a:srgbClr val="FF0000"/>
                </a:solidFill>
              </a:rPr>
              <a:t>空</a:t>
            </a:r>
            <a:r>
              <a:rPr lang="zh-TW" altLang="en-US" sz="3600" dirty="0" smtClean="0"/>
              <a:t>，度一切</a:t>
            </a:r>
            <a:r>
              <a:rPr lang="zh-TW" altLang="en-US" sz="3600" dirty="0" smtClean="0">
                <a:solidFill>
                  <a:srgbClr val="FF0000"/>
                </a:solidFill>
              </a:rPr>
              <a:t>苦</a:t>
            </a:r>
            <a:r>
              <a:rPr lang="zh-TW" altLang="en-US" sz="3600" dirty="0" smtClean="0"/>
              <a:t>厄。舍利子，</a:t>
            </a:r>
            <a:r>
              <a:rPr lang="zh-TW" altLang="en-US" sz="3600" dirty="0" smtClean="0">
                <a:solidFill>
                  <a:srgbClr val="FF0000"/>
                </a:solidFill>
              </a:rPr>
              <a:t>色</a:t>
            </a:r>
            <a:r>
              <a:rPr lang="zh-TW" altLang="en-US" sz="3600" dirty="0" smtClean="0"/>
              <a:t>不異空，空不異色；色即是空，空即是色。</a:t>
            </a:r>
            <a:r>
              <a:rPr lang="zh-TW" altLang="en-US" sz="3600" dirty="0" smtClean="0">
                <a:solidFill>
                  <a:srgbClr val="FF0000"/>
                </a:solidFill>
              </a:rPr>
              <a:t>受想行識</a:t>
            </a:r>
            <a:r>
              <a:rPr lang="zh-TW" altLang="en-US" sz="3600" dirty="0" smtClean="0"/>
              <a:t>，亦復如是。 舍利子，是</a:t>
            </a:r>
            <a:r>
              <a:rPr lang="zh-TW" altLang="en-US" sz="3600" dirty="0" smtClean="0">
                <a:solidFill>
                  <a:srgbClr val="FF0000"/>
                </a:solidFill>
              </a:rPr>
              <a:t>諸法</a:t>
            </a:r>
            <a:r>
              <a:rPr lang="zh-TW" altLang="en-US" sz="3600" dirty="0" smtClean="0"/>
              <a:t>空相，不生不滅，不垢不淨，不增不減，是故空中無色，無受想行識；無</a:t>
            </a:r>
            <a:r>
              <a:rPr lang="zh-TW" altLang="en-US" sz="3600" dirty="0" smtClean="0">
                <a:solidFill>
                  <a:srgbClr val="FF0000"/>
                </a:solidFill>
              </a:rPr>
              <a:t>眼耳鼻舌身意</a:t>
            </a:r>
            <a:r>
              <a:rPr lang="zh-TW" altLang="en-US" sz="3600" dirty="0" smtClean="0"/>
              <a:t>；無</a:t>
            </a:r>
            <a:r>
              <a:rPr lang="zh-TW" altLang="en-US" sz="3600" dirty="0" smtClean="0">
                <a:solidFill>
                  <a:srgbClr val="FF0000"/>
                </a:solidFill>
              </a:rPr>
              <a:t>色聲香味觸法</a:t>
            </a:r>
            <a:r>
              <a:rPr lang="zh-TW" altLang="en-US" sz="3600" dirty="0" smtClean="0"/>
              <a:t>；無眼界，乃至無意識界；無</a:t>
            </a:r>
            <a:r>
              <a:rPr lang="zh-TW" altLang="en-US" sz="3600" dirty="0" smtClean="0">
                <a:solidFill>
                  <a:srgbClr val="FF0000"/>
                </a:solidFill>
              </a:rPr>
              <a:t>無明</a:t>
            </a:r>
            <a:r>
              <a:rPr lang="zh-TW" altLang="en-US" sz="3600" dirty="0" smtClean="0"/>
              <a:t>，亦無無明盡；乃至無</a:t>
            </a:r>
            <a:r>
              <a:rPr lang="zh-TW" altLang="en-US" sz="3600" dirty="0" smtClean="0">
                <a:solidFill>
                  <a:srgbClr val="FF0000"/>
                </a:solidFill>
              </a:rPr>
              <a:t>老死</a:t>
            </a:r>
            <a:r>
              <a:rPr lang="zh-TW" altLang="en-US" sz="3600" dirty="0" smtClean="0"/>
              <a:t>，亦無老死盡。無</a:t>
            </a:r>
            <a:r>
              <a:rPr lang="zh-TW" altLang="en-US" sz="3600" dirty="0" smtClean="0">
                <a:solidFill>
                  <a:srgbClr val="FF0000"/>
                </a:solidFill>
              </a:rPr>
              <a:t>苦集滅道</a:t>
            </a:r>
            <a:r>
              <a:rPr lang="zh-TW" altLang="en-US" sz="3600" dirty="0" smtClean="0"/>
              <a:t>，無智亦無得，以無所得故。菩提薩埵， 依般若波羅蜜多故，心無罣礙，無罣礙故，無有恐怖，遠離顛倒夢想，究竟</a:t>
            </a:r>
            <a:r>
              <a:rPr lang="zh-TW" altLang="en-US" sz="3600" dirty="0" smtClean="0">
                <a:solidFill>
                  <a:srgbClr val="FF0000"/>
                </a:solidFill>
              </a:rPr>
              <a:t>涅槃</a:t>
            </a:r>
            <a:r>
              <a:rPr lang="en-US" altLang="zh-CN" sz="3600" dirty="0" smtClean="0"/>
              <a:t>……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學習材料</a:t>
            </a:r>
            <a:endParaRPr lang="en-US" sz="5400" dirty="0"/>
          </a:p>
        </p:txBody>
      </p:sp>
      <p:pic>
        <p:nvPicPr>
          <p:cNvPr id="3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170080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170080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葉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蔓講座錄音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2852936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285293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南懷瑾相關書籍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3933056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9632" y="39330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方立天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佛教哲學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》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9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5013176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59632" y="501317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熊十力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佛家名相通釋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》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1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590867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59632" y="59492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心經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》《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六祖壇經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》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菩薩</a:t>
            </a:r>
            <a:endParaRPr lang="en-US" sz="5400" dirty="0"/>
          </a:p>
        </p:txBody>
      </p:sp>
      <p:pic>
        <p:nvPicPr>
          <p:cNvPr id="3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170080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1700808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菩提薩陀，覺有情。上證佛法，下度眾生。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2996952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2996952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四大菩薩：文殊菩薩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——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智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pPr algn="l"/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                    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普賢菩薩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——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行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pPr algn="l"/>
            <a:r>
              <a:rPr lang="en-US" sz="3200" dirty="0" smtClean="0">
                <a:latin typeface="华文楷体" pitchFamily="2" charset="-122"/>
                <a:ea typeface="华文楷体" pitchFamily="2" charset="-122"/>
              </a:rPr>
              <a:t>                    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觀世音菩薩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——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悲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pPr algn="l"/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                    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地藏王菩薩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——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願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羅漢</a:t>
            </a:r>
            <a:endParaRPr lang="en-US" sz="5400" dirty="0"/>
          </a:p>
        </p:txBody>
      </p:sp>
      <p:pic>
        <p:nvPicPr>
          <p:cNvPr id="3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170080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170080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阿羅漢，無學。所學圓滿，了脫生死、煩惱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2996952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2996952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十八羅漢：释迦牟尼佛得道弟子。原為十六羅漢，唐以後加上達摩祖師和布袋和尚，共計十八羅漢。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佛教所求</a:t>
            </a:r>
            <a:endParaRPr lang="en-US" sz="5400" dirty="0"/>
          </a:p>
        </p:txBody>
      </p:sp>
      <p:pic>
        <p:nvPicPr>
          <p:cNvPr id="3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170080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1700808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尋求人生以及宇宙萬象的“真實”，最終超越生死輪迴達到涅槃之境。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306896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306896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緣起性空，性空緣起。萬事無常。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414908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9632" y="41490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諸行無常，諸法無我，涅槃寂靜。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4149080"/>
            <a:ext cx="16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三法印</a:t>
            </a:r>
            <a:endParaRPr lang="en-US" sz="32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5373216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59632" y="537321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調節內心主觀感受以應對客觀環境之無常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四諦</a:t>
            </a:r>
            <a:endParaRPr lang="en-US" sz="5400" dirty="0"/>
          </a:p>
        </p:txBody>
      </p:sp>
      <p:pic>
        <p:nvPicPr>
          <p:cNvPr id="3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170080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170080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苦：迷之果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306896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30689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集：迷之因。一切事物和現象都是由條件集合而成。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4365104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9632" y="436510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滅：悟之果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9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558924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59632" y="558924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道：悟之因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苦諦</a:t>
            </a:r>
            <a:endParaRPr lang="en-US" sz="5400" dirty="0"/>
          </a:p>
        </p:txBody>
      </p:sp>
      <p:pic>
        <p:nvPicPr>
          <p:cNvPr id="3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126876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126876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生：一切苦之因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198884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270892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病：疾病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270892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87624" y="342900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死：死亡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342900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422108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494116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87624" y="41490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怨憎會：</a:t>
            </a:r>
            <a:r>
              <a:rPr lang="zh-TW" altLang="en-US" sz="3200" dirty="0" smtClean="0">
                <a:latin typeface="华文楷体" pitchFamily="2" charset="-122"/>
                <a:ea typeface="华文楷体" pitchFamily="2" charset="-122"/>
              </a:rPr>
              <a:t>怨仇憎惡之人事物聚集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486916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愛別離：別離愛境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558924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求不得：</a:t>
            </a:r>
            <a:r>
              <a:rPr lang="zh-TW" altLang="en-US" sz="3200" dirty="0" smtClean="0">
                <a:latin typeface="华文楷体" pitchFamily="2" charset="-122"/>
                <a:ea typeface="华文楷体" pitchFamily="2" charset="-122"/>
              </a:rPr>
              <a:t>心所樂求而不能得到滿足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6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566124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6383337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187624" y="198884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老：衰老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6273225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五蘊熾盛：</a:t>
            </a:r>
            <a:r>
              <a:rPr lang="zh-TW" altLang="en-US" sz="3200" dirty="0" smtClean="0">
                <a:latin typeface="华文楷体" pitchFamily="2" charset="-122"/>
                <a:ea typeface="华文楷体" pitchFamily="2" charset="-122"/>
              </a:rPr>
              <a:t>前七苦皆由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五蘊</a:t>
            </a:r>
            <a:r>
              <a:rPr lang="zh-TW" altLang="en-US" sz="3200" dirty="0" smtClean="0">
                <a:latin typeface="华文楷体" pitchFamily="2" charset="-122"/>
                <a:ea typeface="华文楷体" pitchFamily="2" charset="-122"/>
              </a:rPr>
              <a:t>領受、聚集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五</a:t>
            </a:r>
            <a:r>
              <a:rPr lang="zh-CN" altLang="en-US" sz="5400" dirty="0" smtClean="0"/>
              <a:t>蘊</a:t>
            </a:r>
            <a:r>
              <a:rPr lang="zh-CN" altLang="en-US" sz="3600" b="0" dirty="0" smtClean="0"/>
              <a:t>（五陰、五取蘊）</a:t>
            </a:r>
            <a:endParaRPr lang="en-US" sz="5400" b="0" dirty="0"/>
          </a:p>
        </p:txBody>
      </p:sp>
      <p:pic>
        <p:nvPicPr>
          <p:cNvPr id="3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170080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170080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色：有形之物質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278092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27809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受：對境而承受之心作用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386104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9632" y="386104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想：對境而想像之心作用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9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494116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59632" y="494116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行：對一切善惡之啟用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1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51520" y="590867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59632" y="59492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識：對境而了別識知事物之本體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563562"/>
          </a:xfrm>
        </p:spPr>
        <p:txBody>
          <a:bodyPr/>
          <a:lstStyle/>
          <a:p>
            <a:r>
              <a:rPr lang="zh-CN" altLang="en-US" sz="5400" dirty="0" smtClean="0"/>
              <a:t>十二因緣</a:t>
            </a:r>
            <a:endParaRPr lang="en-US" sz="5400" dirty="0"/>
          </a:p>
        </p:txBody>
      </p:sp>
      <p:pic>
        <p:nvPicPr>
          <p:cNvPr id="3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9512" y="198884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5616" y="206084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無明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9512" y="270892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350100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識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9512" y="342900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494116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六入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9512" y="414908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9512" y="486916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9512" y="558924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15616" y="56612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觸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20608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受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350100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取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6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427984" y="270892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427984" y="198884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115616" y="278092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行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422108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有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0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427984" y="350100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427984" y="422108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427984" y="486916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427984" y="558924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364088" y="494116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生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4088" y="56612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老死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64088" y="278092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愛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616" y="422108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名色</a:t>
            </a:r>
            <a:endParaRPr lang="en-US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中国荷花">
  <a:themeElements>
    <a:clrScheme name="中国荷花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中国荷花">
      <a:majorFont>
        <a:latin typeface="Verdana"/>
        <a:ea typeface="隶书"/>
        <a:cs typeface=""/>
      </a:majorFont>
      <a:minorFont>
        <a:latin typeface="Verdana"/>
        <a:ea typeface="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中国荷花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荷花 2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荷花 3">
        <a:dk1>
          <a:srgbClr val="000000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00000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2024</TotalTime>
  <Pages>0</Pages>
  <Words>1471</Words>
  <Characters>0</Characters>
  <Application>Microsoft Office PowerPoint</Application>
  <DocSecurity>0</DocSecurity>
  <PresentationFormat>On-screen Show (4:3)</PresentationFormat>
  <Lines>0</Lines>
  <Paragraphs>133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中国荷花</vt:lpstr>
      <vt:lpstr>佛經導引</vt:lpstr>
      <vt:lpstr>佛</vt:lpstr>
      <vt:lpstr>菩薩</vt:lpstr>
      <vt:lpstr>羅漢</vt:lpstr>
      <vt:lpstr>佛教所求</vt:lpstr>
      <vt:lpstr>四諦</vt:lpstr>
      <vt:lpstr>苦諦</vt:lpstr>
      <vt:lpstr>五蘊（五陰、五取蘊）</vt:lpstr>
      <vt:lpstr>十二因緣</vt:lpstr>
      <vt:lpstr>六識</vt:lpstr>
      <vt:lpstr>六道輪迴</vt:lpstr>
      <vt:lpstr>四大天王</vt:lpstr>
      <vt:lpstr>四大天王</vt:lpstr>
      <vt:lpstr>偽四大天王</vt:lpstr>
      <vt:lpstr>滅諦</vt:lpstr>
      <vt:lpstr>道諦（戒定慧——修行方法）</vt:lpstr>
      <vt:lpstr>六度（自利利他）</vt:lpstr>
      <vt:lpstr>空宗   有宗（大乘）</vt:lpstr>
      <vt:lpstr>小乘  大乘</vt:lpstr>
      <vt:lpstr>佛經中思想矛盾</vt:lpstr>
      <vt:lpstr>Slide 21</vt:lpstr>
      <vt:lpstr>Slide 22</vt:lpstr>
      <vt:lpstr>學習材料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Xin</dc:creator>
  <cp:lastModifiedBy>Xin Li</cp:lastModifiedBy>
  <cp:revision>103</cp:revision>
  <cp:lastPrinted>1899-12-30T00:00:00Z</cp:lastPrinted>
  <dcterms:created xsi:type="dcterms:W3CDTF">2009-04-01T03:41:01Z</dcterms:created>
  <dcterms:modified xsi:type="dcterms:W3CDTF">2013-05-25T10:32:50Z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2052-6.5.0.1966</vt:lpwstr>
  </property>
</Properties>
</file>